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9"/>
  </p:notesMasterIdLst>
  <p:sldIdLst>
    <p:sldId id="262" r:id="rId3"/>
    <p:sldId id="285" r:id="rId4"/>
    <p:sldId id="293" r:id="rId5"/>
    <p:sldId id="291" r:id="rId6"/>
    <p:sldId id="295" r:id="rId7"/>
    <p:sldId id="2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52752-9A7D-2420-C92E-AED1E02B1CE0}" v="307" dt="2020-12-14T14:53:39.431"/>
    <p1510:client id="{388A0832-66B5-1245-A6C7-5E2D520B7EE9}" v="16" dt="2020-12-14T13:15:54.309"/>
    <p1510:client id="{65D1EBDD-D089-D043-99FE-77902E33908B}" v="88" dt="2020-12-14T15:05:41.840"/>
    <p1510:client id="{D981B042-1D9A-963E-76BC-0362960FACD0}" v="12" dt="2020-12-14T13:12:20.705"/>
    <p1510:client id="{F77843A7-4092-E53E-06F6-9DEE18703115}" v="1062" dt="2020-12-14T14:46:19.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p:restoredTop sz="94663"/>
  </p:normalViewPr>
  <p:slideViewPr>
    <p:cSldViewPr snapToGrid="0">
      <p:cViewPr varScale="1">
        <p:scale>
          <a:sx n="112" d="100"/>
          <a:sy n="112" d="100"/>
        </p:scale>
        <p:origin x="48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1A5F0-1E6F-4F99-A498-DB115459197B}" type="datetimeFigureOut">
              <a:rPr lang="en-US" smtClean="0"/>
              <a:t>12/15/20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3759-31B8-4FD4-83C6-ED8DC2C3DB93}" type="slidenum">
              <a:rPr lang="en-US" smtClean="0"/>
              <a:t>‹#›</a:t>
            </a:fld>
            <a:endParaRPr lang="en-US"/>
          </a:p>
        </p:txBody>
      </p:sp>
    </p:spTree>
    <p:extLst>
      <p:ext uri="{BB962C8B-B14F-4D97-AF65-F5344CB8AC3E}">
        <p14:creationId xmlns:p14="http://schemas.microsoft.com/office/powerpoint/2010/main" val="69004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2</a:t>
            </a:fld>
            <a:endParaRPr lang="en-US"/>
          </a:p>
        </p:txBody>
      </p:sp>
    </p:spTree>
    <p:extLst>
      <p:ext uri="{BB962C8B-B14F-4D97-AF65-F5344CB8AC3E}">
        <p14:creationId xmlns:p14="http://schemas.microsoft.com/office/powerpoint/2010/main" val="75956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4</a:t>
            </a:fld>
            <a:endParaRPr lang="en-US"/>
          </a:p>
        </p:txBody>
      </p:sp>
    </p:spTree>
    <p:extLst>
      <p:ext uri="{BB962C8B-B14F-4D97-AF65-F5344CB8AC3E}">
        <p14:creationId xmlns:p14="http://schemas.microsoft.com/office/powerpoint/2010/main" val="19501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5</a:t>
            </a:fld>
            <a:endParaRPr lang="en-US"/>
          </a:p>
        </p:txBody>
      </p:sp>
    </p:spTree>
    <p:extLst>
      <p:ext uri="{BB962C8B-B14F-4D97-AF65-F5344CB8AC3E}">
        <p14:creationId xmlns:p14="http://schemas.microsoft.com/office/powerpoint/2010/main" val="118791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6</a:t>
            </a:fld>
            <a:endParaRPr lang="en-US"/>
          </a:p>
        </p:txBody>
      </p:sp>
    </p:spTree>
    <p:extLst>
      <p:ext uri="{BB962C8B-B14F-4D97-AF65-F5344CB8AC3E}">
        <p14:creationId xmlns:p14="http://schemas.microsoft.com/office/powerpoint/2010/main" val="1015953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05794" y="2547257"/>
            <a:ext cx="6762206" cy="20338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905794" y="4673194"/>
            <a:ext cx="6762206" cy="11397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86A15528-FA48-466A-8478-92B8D7837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69804" cy="6858000"/>
          </a:xfrm>
          <a:prstGeom prst="rect">
            <a:avLst/>
          </a:prstGeom>
        </p:spPr>
      </p:pic>
      <p:sp>
        <p:nvSpPr>
          <p:cNvPr id="9" name="Slide Number Placeholder 5">
            <a:extLst>
              <a:ext uri="{FF2B5EF4-FFF2-40B4-BE49-F238E27FC236}">
                <a16:creationId xmlns:a16="http://schemas.microsoft.com/office/drawing/2014/main" id="{B9C063A1-8855-4277-9666-DF91F26E9AB1}"/>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57E42C30-7E2B-4C42-A28C-7B6DCF4BF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4112" y="466719"/>
            <a:ext cx="5421087" cy="2385846"/>
          </a:xfrm>
          <a:prstGeom prst="rect">
            <a:avLst/>
          </a:prstGeom>
        </p:spPr>
      </p:pic>
    </p:spTree>
    <p:extLst>
      <p:ext uri="{BB962C8B-B14F-4D97-AF65-F5344CB8AC3E}">
        <p14:creationId xmlns:p14="http://schemas.microsoft.com/office/powerpoint/2010/main" val="72218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pic>
        <p:nvPicPr>
          <p:cNvPr id="7" name="Picture 6">
            <a:extLst>
              <a:ext uri="{FF2B5EF4-FFF2-40B4-BE49-F238E27FC236}">
                <a16:creationId xmlns:a16="http://schemas.microsoft.com/office/drawing/2014/main" id="{A641175B-B7E6-43C3-B46E-8476DD80F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8" name="Picture 5">
            <a:extLst>
              <a:ext uri="{FF2B5EF4-FFF2-40B4-BE49-F238E27FC236}">
                <a16:creationId xmlns:a16="http://schemas.microsoft.com/office/drawing/2014/main" id="{F9F044D9-D4DA-4522-B655-9C7A65C6756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9572" y="6183088"/>
            <a:ext cx="1694543" cy="7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E8C059DF-F33A-4622-8410-C0308E6C7B4E}"/>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pic>
        <p:nvPicPr>
          <p:cNvPr id="7" name="Picture 6">
            <a:extLst>
              <a:ext uri="{FF2B5EF4-FFF2-40B4-BE49-F238E27FC236}">
                <a16:creationId xmlns:a16="http://schemas.microsoft.com/office/drawing/2014/main" id="{51732E6A-0D26-4BE6-8C5F-9BE6712DF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8" name="Picture 5">
            <a:extLst>
              <a:ext uri="{FF2B5EF4-FFF2-40B4-BE49-F238E27FC236}">
                <a16:creationId xmlns:a16="http://schemas.microsoft.com/office/drawing/2014/main" id="{B87D0AE9-87AE-4572-B039-F52A7854899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9572" y="6183088"/>
            <a:ext cx="1694543" cy="7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729B4A3D-BA7B-4D68-AB0F-6957DC5D3672}"/>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4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A1C3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86400" y="2706533"/>
            <a:ext cx="9005600" cy="91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3200">
                <a:solidFill>
                  <a:srgbClr val="FFFFFF"/>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pic>
        <p:nvPicPr>
          <p:cNvPr id="10" name="Google Shape;10;p2" descr="Image"/>
          <p:cNvPicPr preferRelativeResize="0"/>
          <p:nvPr/>
        </p:nvPicPr>
        <p:blipFill rotWithShape="1">
          <a:blip r:embed="rId2">
            <a:alphaModFix/>
          </a:blip>
          <a:srcRect/>
          <a:stretch/>
        </p:blipFill>
        <p:spPr>
          <a:xfrm>
            <a:off x="1171467" y="3095269"/>
            <a:ext cx="1622668" cy="314833"/>
          </a:xfrm>
          <a:prstGeom prst="rect">
            <a:avLst/>
          </a:prstGeom>
          <a:noFill/>
          <a:ln>
            <a:noFill/>
          </a:ln>
        </p:spPr>
      </p:pic>
      <p:sp>
        <p:nvSpPr>
          <p:cNvPr id="11" name="Google Shape;11;p2"/>
          <p:cNvSpPr txBox="1">
            <a:spLocks noGrp="1"/>
          </p:cNvSpPr>
          <p:nvPr>
            <p:ph type="subTitle" idx="1"/>
          </p:nvPr>
        </p:nvSpPr>
        <p:spPr>
          <a:xfrm>
            <a:off x="3186400" y="3280063"/>
            <a:ext cx="9005600" cy="6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400"/>
              <a:buFont typeface="Rajdhani Medium"/>
              <a:buNone/>
              <a:defRPr sz="1867">
                <a:solidFill>
                  <a:srgbClr val="999999"/>
                </a:solidFill>
                <a:latin typeface="Rajdhani Medium"/>
                <a:ea typeface="Rajdhani Medium"/>
                <a:cs typeface="Rajdhani Medium"/>
                <a:sym typeface="Rajdhani Medium"/>
              </a:defRPr>
            </a:lvl1pPr>
            <a:lvl2pPr lvl="1"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2pPr>
            <a:lvl3pPr lvl="2"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3pPr>
            <a:lvl4pPr lvl="3"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4pPr>
            <a:lvl5pPr lvl="4"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5pPr>
            <a:lvl6pPr lvl="5"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6pPr>
            <a:lvl7pPr lvl="6"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7pPr>
            <a:lvl8pPr lvl="7"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8pPr>
            <a:lvl9pPr lvl="8"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9pPr>
          </a:lstStyle>
          <a:p>
            <a:endParaRPr/>
          </a:p>
        </p:txBody>
      </p:sp>
      <p:cxnSp>
        <p:nvCxnSpPr>
          <p:cNvPr id="12" name="Google Shape;12;p2"/>
          <p:cNvCxnSpPr/>
          <p:nvPr/>
        </p:nvCxnSpPr>
        <p:spPr>
          <a:xfrm>
            <a:off x="3062500" y="2585084"/>
            <a:ext cx="0" cy="1335200"/>
          </a:xfrm>
          <a:prstGeom prst="straightConnector1">
            <a:avLst/>
          </a:prstGeom>
          <a:noFill/>
          <a:ln w="9525" cap="flat" cmpd="sng">
            <a:solidFill>
              <a:srgbClr val="999999"/>
            </a:solidFill>
            <a:prstDash val="dot"/>
            <a:round/>
            <a:headEnd type="none" w="med" len="med"/>
            <a:tailEnd type="none" w="med" len="med"/>
          </a:ln>
        </p:spPr>
      </p:cxnSp>
    </p:spTree>
    <p:extLst>
      <p:ext uri="{BB962C8B-B14F-4D97-AF65-F5344CB8AC3E}">
        <p14:creationId xmlns:p14="http://schemas.microsoft.com/office/powerpoint/2010/main" val="36505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 SUBTITLE + BODY">
  <p:cSld name="TITLE w/ SUBTITLE + BOD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3205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1C33"/>
              </a:buClr>
              <a:buSzPts val="1800"/>
              <a:buNone/>
              <a:defRPr sz="2400">
                <a:solidFill>
                  <a:srgbClr val="1A1C3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414528" y="1475232"/>
            <a:ext cx="7509200" cy="3456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A1C33"/>
              </a:buClr>
              <a:buSzPts val="1000"/>
              <a:buChar char="●"/>
              <a:defRPr sz="1333">
                <a:solidFill>
                  <a:srgbClr val="1A1C33"/>
                </a:solidFill>
              </a:defRPr>
            </a:lvl1pPr>
            <a:lvl2pPr marL="1219170" lvl="1" indent="-389457" rtl="0">
              <a:spcBef>
                <a:spcPts val="2133"/>
              </a:spcBef>
              <a:spcAft>
                <a:spcPts val="0"/>
              </a:spcAft>
              <a:buClr>
                <a:srgbClr val="1A1C33"/>
              </a:buClr>
              <a:buSzPts val="1000"/>
              <a:buChar char="○"/>
              <a:defRPr sz="1333">
                <a:solidFill>
                  <a:srgbClr val="1A1C33"/>
                </a:solidFill>
              </a:defRPr>
            </a:lvl2pPr>
            <a:lvl3pPr marL="1828754" lvl="2" indent="-389457" rtl="0">
              <a:spcBef>
                <a:spcPts val="2133"/>
              </a:spcBef>
              <a:spcAft>
                <a:spcPts val="0"/>
              </a:spcAft>
              <a:buClr>
                <a:srgbClr val="1A1C33"/>
              </a:buClr>
              <a:buSzPts val="1000"/>
              <a:buChar char="■"/>
              <a:defRPr sz="1333">
                <a:solidFill>
                  <a:srgbClr val="1A1C33"/>
                </a:solidFill>
              </a:defRPr>
            </a:lvl3pPr>
            <a:lvl4pPr marL="2438339" lvl="3" indent="-389457" rtl="0">
              <a:spcBef>
                <a:spcPts val="2133"/>
              </a:spcBef>
              <a:spcAft>
                <a:spcPts val="0"/>
              </a:spcAft>
              <a:buClr>
                <a:srgbClr val="1A1C33"/>
              </a:buClr>
              <a:buSzPts val="1000"/>
              <a:buChar char="●"/>
              <a:defRPr sz="1333">
                <a:solidFill>
                  <a:srgbClr val="1A1C33"/>
                </a:solidFill>
              </a:defRPr>
            </a:lvl4pPr>
            <a:lvl5pPr marL="3047924" lvl="4" indent="-389457" rtl="0">
              <a:spcBef>
                <a:spcPts val="2133"/>
              </a:spcBef>
              <a:spcAft>
                <a:spcPts val="0"/>
              </a:spcAft>
              <a:buClr>
                <a:srgbClr val="1A1C33"/>
              </a:buClr>
              <a:buSzPts val="1000"/>
              <a:buChar char="○"/>
              <a:defRPr sz="1333">
                <a:solidFill>
                  <a:srgbClr val="1A1C33"/>
                </a:solidFill>
              </a:defRPr>
            </a:lvl5pPr>
            <a:lvl6pPr marL="3657509" lvl="5" indent="-389457" rtl="0">
              <a:spcBef>
                <a:spcPts val="2133"/>
              </a:spcBef>
              <a:spcAft>
                <a:spcPts val="0"/>
              </a:spcAft>
              <a:buClr>
                <a:srgbClr val="1A1C33"/>
              </a:buClr>
              <a:buSzPts val="1000"/>
              <a:buChar char="■"/>
              <a:defRPr sz="1333">
                <a:solidFill>
                  <a:srgbClr val="1A1C33"/>
                </a:solidFill>
              </a:defRPr>
            </a:lvl6pPr>
            <a:lvl7pPr marL="4267093" lvl="6" indent="-389457" rtl="0">
              <a:spcBef>
                <a:spcPts val="2133"/>
              </a:spcBef>
              <a:spcAft>
                <a:spcPts val="0"/>
              </a:spcAft>
              <a:buClr>
                <a:srgbClr val="1A1C33"/>
              </a:buClr>
              <a:buSzPts val="1000"/>
              <a:buChar char="●"/>
              <a:defRPr sz="1333">
                <a:solidFill>
                  <a:srgbClr val="1A1C33"/>
                </a:solidFill>
              </a:defRPr>
            </a:lvl7pPr>
            <a:lvl8pPr marL="4876678" lvl="7" indent="-389457" rtl="0">
              <a:spcBef>
                <a:spcPts val="2133"/>
              </a:spcBef>
              <a:spcAft>
                <a:spcPts val="0"/>
              </a:spcAft>
              <a:buClr>
                <a:srgbClr val="1A1C33"/>
              </a:buClr>
              <a:buSzPts val="1000"/>
              <a:buChar char="○"/>
              <a:defRPr sz="1333">
                <a:solidFill>
                  <a:srgbClr val="1A1C33"/>
                </a:solidFill>
              </a:defRPr>
            </a:lvl8pPr>
            <a:lvl9pPr marL="5486263" lvl="8" indent="-389457" rtl="0">
              <a:spcBef>
                <a:spcPts val="2133"/>
              </a:spcBef>
              <a:spcAft>
                <a:spcPts val="2133"/>
              </a:spcAft>
              <a:buClr>
                <a:srgbClr val="1A1C33"/>
              </a:buClr>
              <a:buSzPts val="1000"/>
              <a:buChar char="■"/>
              <a:defRPr sz="1333">
                <a:solidFill>
                  <a:srgbClr val="1A1C33"/>
                </a:solidFill>
              </a:defRPr>
            </a:lvl9pPr>
          </a:lstStyle>
          <a:p>
            <a:endParaRPr/>
          </a:p>
        </p:txBody>
      </p:sp>
      <p:grpSp>
        <p:nvGrpSpPr>
          <p:cNvPr id="42" name="Google Shape;42;p7"/>
          <p:cNvGrpSpPr/>
          <p:nvPr/>
        </p:nvGrpSpPr>
        <p:grpSpPr>
          <a:xfrm>
            <a:off x="-11200" y="6333135"/>
            <a:ext cx="12214400" cy="534000"/>
            <a:chOff x="-8367" y="4742989"/>
            <a:chExt cx="9160800" cy="400500"/>
          </a:xfrm>
        </p:grpSpPr>
        <p:sp>
          <p:nvSpPr>
            <p:cNvPr id="43" name="Google Shape;43;p7"/>
            <p:cNvSpPr/>
            <p:nvPr/>
          </p:nvSpPr>
          <p:spPr>
            <a:xfrm>
              <a:off x="-8367" y="4742989"/>
              <a:ext cx="9160800" cy="400500"/>
            </a:xfrm>
            <a:prstGeom prst="rect">
              <a:avLst/>
            </a:prstGeom>
            <a:solidFill>
              <a:srgbClr val="1A1C33"/>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900"/>
                <a:buFont typeface="Helvetica Neue Light"/>
                <a:buNone/>
              </a:pPr>
              <a:endParaRPr sz="3867" b="0" i="0" u="none" strike="noStrike" cap="none">
                <a:solidFill>
                  <a:srgbClr val="000000"/>
                </a:solidFill>
                <a:latin typeface="Montserrat SemiBold"/>
                <a:ea typeface="Montserrat SemiBold"/>
                <a:cs typeface="Montserrat SemiBold"/>
                <a:sym typeface="Montserrat SemiBold"/>
              </a:endParaRPr>
            </a:p>
          </p:txBody>
        </p:sp>
        <p:pic>
          <p:nvPicPr>
            <p:cNvPr id="44" name="Google Shape;44;p7" descr="Image"/>
            <p:cNvPicPr preferRelativeResize="0"/>
            <p:nvPr/>
          </p:nvPicPr>
          <p:blipFill rotWithShape="1">
            <a:blip r:embed="rId2">
              <a:alphaModFix/>
            </a:blip>
            <a:srcRect/>
            <a:stretch/>
          </p:blipFill>
          <p:spPr>
            <a:xfrm>
              <a:off x="8142505" y="4863063"/>
              <a:ext cx="826587" cy="160369"/>
            </a:xfrm>
            <a:prstGeom prst="rect">
              <a:avLst/>
            </a:prstGeom>
            <a:noFill/>
            <a:ln>
              <a:noFill/>
            </a:ln>
          </p:spPr>
        </p:pic>
        <p:sp>
          <p:nvSpPr>
            <p:cNvPr id="45" name="Google Shape;45;p7"/>
            <p:cNvSpPr txBox="1"/>
            <p:nvPr/>
          </p:nvSpPr>
          <p:spPr>
            <a:xfrm>
              <a:off x="7890475" y="4867650"/>
              <a:ext cx="85800" cy="17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ajdhani Light"/>
                  <a:ea typeface="Rajdhani Light"/>
                  <a:cs typeface="Rajdhani Light"/>
                  <a:sym typeface="Rajdhani Light"/>
                </a:rPr>
                <a:t>|</a:t>
              </a:r>
              <a:endParaRPr sz="2400">
                <a:solidFill>
                  <a:srgbClr val="FFFFFF"/>
                </a:solidFill>
                <a:latin typeface="Rajdhani Light"/>
                <a:ea typeface="Rajdhani Light"/>
                <a:cs typeface="Rajdhani Light"/>
                <a:sym typeface="Rajdhani Light"/>
              </a:endParaRPr>
            </a:p>
          </p:txBody>
        </p:sp>
      </p:grpSp>
      <p:sp>
        <p:nvSpPr>
          <p:cNvPr id="46" name="Google Shape;46;p7"/>
          <p:cNvSpPr txBox="1">
            <a:spLocks noGrp="1"/>
          </p:cNvSpPr>
          <p:nvPr>
            <p:ph type="sldNum" idx="12"/>
          </p:nvPr>
        </p:nvSpPr>
        <p:spPr>
          <a:xfrm>
            <a:off x="150779" y="6333135"/>
            <a:ext cx="731600" cy="524800"/>
          </a:xfrm>
          <a:prstGeom prst="rect">
            <a:avLst/>
          </a:prstGeom>
          <a:noFill/>
          <a:ln>
            <a:noFill/>
          </a:ln>
        </p:spPr>
        <p:txBody>
          <a:bodyPr spcFirstLastPara="1" wrap="square" lIns="91425" tIns="91425" rIns="91425" bIns="91425" anchor="ctr" anchorCtr="0">
            <a:noAutofit/>
          </a:bodyPr>
          <a:lstStyle>
            <a:lvl1pPr lvl="0" algn="l" rtl="0">
              <a:buNone/>
              <a:defRPr sz="933">
                <a:solidFill>
                  <a:srgbClr val="FFFFFF"/>
                </a:solidFill>
                <a:latin typeface="Rajdhani"/>
                <a:ea typeface="Rajdhani"/>
                <a:cs typeface="Rajdhani"/>
                <a:sym typeface="Rajdhani"/>
              </a:defRPr>
            </a:lvl1pPr>
            <a:lvl2pPr lvl="1" algn="l" rtl="0">
              <a:buNone/>
              <a:defRPr sz="933">
                <a:solidFill>
                  <a:srgbClr val="FFFFFF"/>
                </a:solidFill>
                <a:latin typeface="Rajdhani"/>
                <a:ea typeface="Rajdhani"/>
                <a:cs typeface="Rajdhani"/>
                <a:sym typeface="Rajdhani"/>
              </a:defRPr>
            </a:lvl2pPr>
            <a:lvl3pPr lvl="2" algn="l" rtl="0">
              <a:buNone/>
              <a:defRPr sz="933">
                <a:solidFill>
                  <a:srgbClr val="FFFFFF"/>
                </a:solidFill>
                <a:latin typeface="Rajdhani"/>
                <a:ea typeface="Rajdhani"/>
                <a:cs typeface="Rajdhani"/>
                <a:sym typeface="Rajdhani"/>
              </a:defRPr>
            </a:lvl3pPr>
            <a:lvl4pPr lvl="3" algn="l" rtl="0">
              <a:buNone/>
              <a:defRPr sz="933">
                <a:solidFill>
                  <a:srgbClr val="FFFFFF"/>
                </a:solidFill>
                <a:latin typeface="Rajdhani"/>
                <a:ea typeface="Rajdhani"/>
                <a:cs typeface="Rajdhani"/>
                <a:sym typeface="Rajdhani"/>
              </a:defRPr>
            </a:lvl4pPr>
            <a:lvl5pPr lvl="4" algn="l" rtl="0">
              <a:buNone/>
              <a:defRPr sz="933">
                <a:solidFill>
                  <a:srgbClr val="FFFFFF"/>
                </a:solidFill>
                <a:latin typeface="Rajdhani"/>
                <a:ea typeface="Rajdhani"/>
                <a:cs typeface="Rajdhani"/>
                <a:sym typeface="Rajdhani"/>
              </a:defRPr>
            </a:lvl5pPr>
            <a:lvl6pPr lvl="5" algn="l" rtl="0">
              <a:buNone/>
              <a:defRPr sz="933">
                <a:solidFill>
                  <a:srgbClr val="FFFFFF"/>
                </a:solidFill>
                <a:latin typeface="Rajdhani"/>
                <a:ea typeface="Rajdhani"/>
                <a:cs typeface="Rajdhani"/>
                <a:sym typeface="Rajdhani"/>
              </a:defRPr>
            </a:lvl6pPr>
            <a:lvl7pPr lvl="6" algn="l" rtl="0">
              <a:buNone/>
              <a:defRPr sz="933">
                <a:solidFill>
                  <a:srgbClr val="FFFFFF"/>
                </a:solidFill>
                <a:latin typeface="Rajdhani"/>
                <a:ea typeface="Rajdhani"/>
                <a:cs typeface="Rajdhani"/>
                <a:sym typeface="Rajdhani"/>
              </a:defRPr>
            </a:lvl7pPr>
            <a:lvl8pPr lvl="7" algn="l" rtl="0">
              <a:buNone/>
              <a:defRPr sz="933">
                <a:solidFill>
                  <a:srgbClr val="FFFFFF"/>
                </a:solidFill>
                <a:latin typeface="Rajdhani"/>
                <a:ea typeface="Rajdhani"/>
                <a:cs typeface="Rajdhani"/>
                <a:sym typeface="Rajdhani"/>
              </a:defRPr>
            </a:lvl8pPr>
            <a:lvl9pPr lvl="8" algn="l" rtl="0">
              <a:buNone/>
              <a:defRPr sz="933">
                <a:solidFill>
                  <a:srgbClr val="FFFFFF"/>
                </a:solidFill>
                <a:latin typeface="Rajdhani"/>
                <a:ea typeface="Rajdhani"/>
                <a:cs typeface="Rajdhani"/>
                <a:sym typeface="Rajdhani"/>
              </a:defRPr>
            </a:lvl9pPr>
          </a:lstStyle>
          <a:p>
            <a:fld id="{00000000-1234-1234-1234-123412341234}" type="slidenum">
              <a:rPr lang="en" smtClean="0"/>
              <a:pPr/>
              <a:t>‹#›</a:t>
            </a:fld>
            <a:endParaRPr lang="en"/>
          </a:p>
        </p:txBody>
      </p:sp>
      <p:sp>
        <p:nvSpPr>
          <p:cNvPr id="47" name="Google Shape;47;p7"/>
          <p:cNvSpPr txBox="1">
            <a:spLocks noGrp="1"/>
          </p:cNvSpPr>
          <p:nvPr>
            <p:ph type="title" idx="2"/>
          </p:nvPr>
        </p:nvSpPr>
        <p:spPr>
          <a:xfrm>
            <a:off x="415600" y="862767"/>
            <a:ext cx="9490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B8521"/>
              </a:buClr>
              <a:buSzPts val="1400"/>
              <a:buNone/>
              <a:defRPr sz="1867">
                <a:solidFill>
                  <a:srgbClr val="FB852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7"/>
          <p:cNvSpPr txBox="1">
            <a:spLocks noGrp="1"/>
          </p:cNvSpPr>
          <p:nvPr>
            <p:ph type="title" idx="3"/>
          </p:nvPr>
        </p:nvSpPr>
        <p:spPr>
          <a:xfrm>
            <a:off x="2421967" y="6412733"/>
            <a:ext cx="8200400" cy="365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800"/>
              <a:buFont typeface="Rajdhani"/>
              <a:buNone/>
              <a:defRPr sz="1067">
                <a:solidFill>
                  <a:srgbClr val="FFFFFF"/>
                </a:solidFill>
                <a:latin typeface="Rajdhani"/>
                <a:ea typeface="Rajdhani"/>
                <a:cs typeface="Rajdhani"/>
                <a:sym typeface="Rajdhani"/>
              </a:defRPr>
            </a:lvl1pPr>
            <a:lvl2pPr lvl="1"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2pPr>
            <a:lvl3pPr lvl="2"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3pPr>
            <a:lvl4pPr lvl="3"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4pPr>
            <a:lvl5pPr lvl="4"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5pPr>
            <a:lvl6pPr lvl="5"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6pPr>
            <a:lvl7pPr lvl="6"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7pPr>
            <a:lvl8pPr lvl="7"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8pPr>
            <a:lvl9pPr lvl="8"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1399907300"/>
      </p:ext>
    </p:extLst>
  </p:cSld>
  <p:clrMapOvr>
    <a:masterClrMapping/>
  </p:clrMapOvr>
  <p:extLst>
    <p:ext uri="{DCECCB84-F9BA-43D5-87BE-67443E8EF086}">
      <p15:sldGuideLst xmlns:p15="http://schemas.microsoft.com/office/powerpoint/2012/main">
        <p15:guide id="1" pos="3744">
          <p15:clr>
            <a:srgbClr val="FA7B17"/>
          </p15:clr>
        </p15:guide>
        <p15:guide id="2" pos="46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1A1C3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549532" y="-1516849"/>
            <a:ext cx="18199896" cy="9891700"/>
          </a:xfrm>
          <a:prstGeom prst="rect">
            <a:avLst/>
          </a:prstGeom>
          <a:noFill/>
          <a:ln>
            <a:noFill/>
          </a:ln>
        </p:spPr>
      </p:pic>
      <p:sp>
        <p:nvSpPr>
          <p:cNvPr id="19" name="Google Shape;19;p4"/>
          <p:cNvSpPr txBox="1">
            <a:spLocks noGrp="1"/>
          </p:cNvSpPr>
          <p:nvPr>
            <p:ph type="title"/>
          </p:nvPr>
        </p:nvSpPr>
        <p:spPr>
          <a:xfrm>
            <a:off x="415600" y="0"/>
            <a:ext cx="11360800" cy="6858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3000"/>
              <a:buNone/>
              <a:defRPr sz="4000">
                <a:solidFill>
                  <a:srgbClr val="FFFFFF"/>
                </a:solidFill>
              </a:defRPr>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Tree>
    <p:extLst>
      <p:ext uri="{BB962C8B-B14F-4D97-AF65-F5344CB8AC3E}">
        <p14:creationId xmlns:p14="http://schemas.microsoft.com/office/powerpoint/2010/main" val="410903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FINAL SLIDE">
  <p:cSld name="THANK YOU/FINAL SLIDE">
    <p:bg>
      <p:bgPr>
        <a:solidFill>
          <a:srgbClr val="1A1C33"/>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0" y="3025200"/>
            <a:ext cx="12192000" cy="91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3200">
                <a:solidFill>
                  <a:srgbClr val="FFFFFF"/>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15" name="Google Shape;15;p3" descr="Image"/>
          <p:cNvPicPr preferRelativeResize="0"/>
          <p:nvPr/>
        </p:nvPicPr>
        <p:blipFill rotWithShape="1">
          <a:blip r:embed="rId2">
            <a:alphaModFix/>
          </a:blip>
          <a:srcRect/>
          <a:stretch/>
        </p:blipFill>
        <p:spPr>
          <a:xfrm>
            <a:off x="5284667" y="2651369"/>
            <a:ext cx="1622668" cy="314833"/>
          </a:xfrm>
          <a:prstGeom prst="rect">
            <a:avLst/>
          </a:prstGeom>
          <a:noFill/>
          <a:ln>
            <a:noFill/>
          </a:ln>
        </p:spPr>
      </p:pic>
      <p:sp>
        <p:nvSpPr>
          <p:cNvPr id="16" name="Google Shape;16;p3"/>
          <p:cNvSpPr txBox="1">
            <a:spLocks noGrp="1"/>
          </p:cNvSpPr>
          <p:nvPr>
            <p:ph type="subTitle" idx="1"/>
          </p:nvPr>
        </p:nvSpPr>
        <p:spPr>
          <a:xfrm>
            <a:off x="0" y="3681367"/>
            <a:ext cx="12192000" cy="6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400"/>
              <a:buFont typeface="Rajdhani Medium"/>
              <a:buNone/>
              <a:defRPr sz="1867">
                <a:solidFill>
                  <a:srgbClr val="999999"/>
                </a:solidFill>
                <a:latin typeface="Rajdhani Medium"/>
                <a:ea typeface="Rajdhani Medium"/>
                <a:cs typeface="Rajdhani Medium"/>
                <a:sym typeface="Rajdhani Medium"/>
              </a:defRPr>
            </a:lvl1pPr>
            <a:lvl2pPr lvl="1"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2pPr>
            <a:lvl3pPr lvl="2"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3pPr>
            <a:lvl4pPr lvl="3"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4pPr>
            <a:lvl5pPr lvl="4"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5pPr>
            <a:lvl6pPr lvl="5"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6pPr>
            <a:lvl7pPr lvl="6"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7pPr>
            <a:lvl8pPr lvl="7"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8pPr>
            <a:lvl9pPr lvl="8"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9pPr>
          </a:lstStyle>
          <a:p>
            <a:endParaRPr/>
          </a:p>
        </p:txBody>
      </p:sp>
    </p:spTree>
    <p:extLst>
      <p:ext uri="{BB962C8B-B14F-4D97-AF65-F5344CB8AC3E}">
        <p14:creationId xmlns:p14="http://schemas.microsoft.com/office/powerpoint/2010/main" val="130657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E331-8994-7942-B584-F5C7E43C7E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56D14-4883-C34F-8DA9-375D85A5F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4AE56-AC54-164B-BD25-3C0B60AE93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B1EC52-D465-4F48-A6EC-8B1904FDFE2B}"/>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28448628-125D-F340-985B-DB6882374AF8}"/>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825483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FFC1-E8E5-A544-841A-20997D7CB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CCA37-09E8-9142-869B-FB1717A8C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97FD6-9705-474B-A6B6-4176A47788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69C948-E868-F649-A5C6-0D41234FBE23}"/>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F384C064-AE98-3245-B044-3A1F8B101980}"/>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94429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78E-2AA9-0A45-8ED1-43DE616E3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24769-BF0B-D24C-B105-E01F74C8F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AAF45-7AC5-0E41-8A45-9A7FF4945C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452B6-12D8-3F4C-A46A-AD25A8643E42}"/>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943ACCDD-8248-3D48-A9BE-4C89EDD3933E}"/>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70675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1E02-EF70-3748-A717-6EDCCCC59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EE774-635B-7946-8679-0A99B8FF4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394BC-5E85-6E49-8413-C04C117A8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ACC03-9421-7246-A7C0-F95CA5C124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E30808-D076-454F-B692-AC31FB3102B9}"/>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9738A8D0-D5CF-2242-8B4E-6B4E4EAB5235}"/>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78135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sp>
        <p:nvSpPr>
          <p:cNvPr id="6" name="Slide Number Placeholder 5"/>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B9262C0-27EE-4AF6-8C23-AA51302E4F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9" name="Picture 8" descr="A close up of a logo&#10;&#10;Description automatically generated">
            <a:extLst>
              <a:ext uri="{FF2B5EF4-FFF2-40B4-BE49-F238E27FC236}">
                <a16:creationId xmlns:a16="http://schemas.microsoft.com/office/drawing/2014/main" id="{B43A83C9-E6BC-DB43-A9E5-D02DA097F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65435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7B20-7CC4-E14D-9030-354D3CFC0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70C6B-FF17-A043-9AC3-B1604CACD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86623-39DC-D84C-AA7E-E7172D2EA4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12AAC6-5AAC-3141-AD38-4B20B78E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57DE4-6FF4-8E49-BDEA-A93ACBFC1B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ECB5C-6053-AA44-8D7F-7FE16B925EB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14AED7E-3E1E-B248-ACBA-F9CA9FEF8FDC}"/>
              </a:ext>
            </a:extLst>
          </p:cNvPr>
          <p:cNvSpPr>
            <a:spLocks noGrp="1"/>
          </p:cNvSpPr>
          <p:nvPr>
            <p:ph type="ftr" sz="quarter" idx="11"/>
          </p:nvPr>
        </p:nvSpPr>
        <p:spPr/>
        <p:txBody>
          <a:bodyPr/>
          <a:lstStyle/>
          <a:p>
            <a:r>
              <a:rPr lang="en-US"/>
              <a:t>TLP-AMBER</a:t>
            </a:r>
          </a:p>
        </p:txBody>
      </p:sp>
      <p:sp>
        <p:nvSpPr>
          <p:cNvPr id="9" name="Slide Number Placeholder 8">
            <a:extLst>
              <a:ext uri="{FF2B5EF4-FFF2-40B4-BE49-F238E27FC236}">
                <a16:creationId xmlns:a16="http://schemas.microsoft.com/office/drawing/2014/main" id="{CFB9B96C-8B03-1242-B146-1887981BBAAC}"/>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66642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0CD8-F48F-944D-9AE9-5399A8207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5AA50-77BA-E947-973A-0C41CCAC13C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746185F-009B-934C-AF02-2AE43EECBD95}"/>
              </a:ext>
            </a:extLst>
          </p:cNvPr>
          <p:cNvSpPr>
            <a:spLocks noGrp="1"/>
          </p:cNvSpPr>
          <p:nvPr>
            <p:ph type="ftr" sz="quarter" idx="11"/>
          </p:nvPr>
        </p:nvSpPr>
        <p:spPr/>
        <p:txBody>
          <a:bodyPr/>
          <a:lstStyle/>
          <a:p>
            <a:r>
              <a:rPr lang="en-US"/>
              <a:t>TLP-AMBER</a:t>
            </a:r>
          </a:p>
        </p:txBody>
      </p:sp>
      <p:sp>
        <p:nvSpPr>
          <p:cNvPr id="5" name="Slide Number Placeholder 4">
            <a:extLst>
              <a:ext uri="{FF2B5EF4-FFF2-40B4-BE49-F238E27FC236}">
                <a16:creationId xmlns:a16="http://schemas.microsoft.com/office/drawing/2014/main" id="{FA364628-9937-DB44-A152-BDC57059D605}"/>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24398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A5BE3-AF73-E642-A0BC-EC264CDB95D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023BBD7-AE27-EB48-9444-C8056A2DE817}"/>
              </a:ext>
            </a:extLst>
          </p:cNvPr>
          <p:cNvSpPr>
            <a:spLocks noGrp="1"/>
          </p:cNvSpPr>
          <p:nvPr>
            <p:ph type="ftr" sz="quarter" idx="11"/>
          </p:nvPr>
        </p:nvSpPr>
        <p:spPr/>
        <p:txBody>
          <a:bodyPr/>
          <a:lstStyle/>
          <a:p>
            <a:r>
              <a:rPr lang="en-US"/>
              <a:t>TLP-AMBER</a:t>
            </a:r>
          </a:p>
        </p:txBody>
      </p:sp>
      <p:sp>
        <p:nvSpPr>
          <p:cNvPr id="4" name="Slide Number Placeholder 3">
            <a:extLst>
              <a:ext uri="{FF2B5EF4-FFF2-40B4-BE49-F238E27FC236}">
                <a16:creationId xmlns:a16="http://schemas.microsoft.com/office/drawing/2014/main" id="{1C52773B-0718-BA4D-B6F0-40BD02EE7EE2}"/>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4205240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FCD8-59D9-014B-866A-515AE1261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3530B-33F0-4441-963D-01BF17F1B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E77D8-51B0-7842-A88E-EF0B4812D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59401-1130-C145-9853-7ACF5DAF2A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710CE1-0C02-2B47-B2DA-A7010DCAD417}"/>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0204471A-B972-644A-AF2F-4B26EDCE6C00}"/>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249595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118D-4761-0D4A-AAAA-D6637C96F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4C7F30-1B29-F940-BE38-21616D443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8D562-B879-E440-B568-DDCDEC864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CADA5-AE8F-3F4D-A66D-17A3E6A501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E5FE82-8532-8E4B-824C-A57BA178B9A2}"/>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CB3C3F2A-1C63-5844-8884-8AF46A2F5F91}"/>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24167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DB89-2A5A-A144-BC52-2A7F20BD9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3614A-1FD0-C64F-A1A8-F701FF005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D7D0-1556-064E-94BB-4892A993BA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4678C9-50CC-5645-A4F1-39AE5E2D8656}"/>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B5CF25E7-24A0-D54F-A705-378E22B2AC1D}"/>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38688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87218-DE15-AC40-888E-61DCB31C8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480A8-9074-D748-95FE-8EE480216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E8FEA-B33A-0B47-BE33-77785BB49B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7720FD-5A81-9A46-9706-0498BEC7CC40}"/>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53757F9E-4FAC-124D-BB0F-5AE12A0FB694}"/>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26560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0137B-59FD-4B76-B08E-AD14983633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6252" y="164619"/>
            <a:ext cx="5646495" cy="2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8B040A5-AA0F-4B8A-ADCE-5CB4318DBA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569804" cy="6858000"/>
          </a:xfrm>
          <a:prstGeom prst="rect">
            <a:avLst/>
          </a:prstGeom>
        </p:spPr>
      </p:pic>
      <p:sp>
        <p:nvSpPr>
          <p:cNvPr id="10" name="Subtitle 2">
            <a:extLst>
              <a:ext uri="{FF2B5EF4-FFF2-40B4-BE49-F238E27FC236}">
                <a16:creationId xmlns:a16="http://schemas.microsoft.com/office/drawing/2014/main" id="{C80F13AB-5BDD-482E-A0DA-4394EC9FB5EB}"/>
              </a:ext>
            </a:extLst>
          </p:cNvPr>
          <p:cNvSpPr>
            <a:spLocks noGrp="1"/>
          </p:cNvSpPr>
          <p:nvPr>
            <p:ph type="subTitle" idx="13"/>
          </p:nvPr>
        </p:nvSpPr>
        <p:spPr>
          <a:xfrm>
            <a:off x="3905794" y="4673194"/>
            <a:ext cx="6762206" cy="11397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itle 1">
            <a:extLst>
              <a:ext uri="{FF2B5EF4-FFF2-40B4-BE49-F238E27FC236}">
                <a16:creationId xmlns:a16="http://schemas.microsoft.com/office/drawing/2014/main" id="{2B8439A8-6283-42F0-8055-0CB8118D73F7}"/>
              </a:ext>
            </a:extLst>
          </p:cNvPr>
          <p:cNvSpPr>
            <a:spLocks noGrp="1"/>
          </p:cNvSpPr>
          <p:nvPr>
            <p:ph type="ctrTitle"/>
          </p:nvPr>
        </p:nvSpPr>
        <p:spPr>
          <a:xfrm>
            <a:off x="3905794" y="2547257"/>
            <a:ext cx="6762206" cy="2033862"/>
          </a:xfrm>
        </p:spPr>
        <p:txBody>
          <a:bodyPr anchor="b"/>
          <a:lstStyle>
            <a:lvl1pPr algn="ctr">
              <a:defRPr sz="6000"/>
            </a:lvl1pPr>
          </a:lstStyle>
          <a:p>
            <a:r>
              <a:rPr lang="en-US"/>
              <a:t>Click to edit Master title style</a:t>
            </a:r>
          </a:p>
        </p:txBody>
      </p:sp>
      <p:sp>
        <p:nvSpPr>
          <p:cNvPr id="12" name="Slide Number Placeholder 5">
            <a:extLst>
              <a:ext uri="{FF2B5EF4-FFF2-40B4-BE49-F238E27FC236}">
                <a16:creationId xmlns:a16="http://schemas.microsoft.com/office/drawing/2014/main" id="{0A56491E-16CC-403D-A452-6A7C9A5F5F30}"/>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4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55275CF2-97CF-41AC-9EFB-0F6AC7AF24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1" name="Slide Number Placeholder 5">
            <a:extLst>
              <a:ext uri="{FF2B5EF4-FFF2-40B4-BE49-F238E27FC236}">
                <a16:creationId xmlns:a16="http://schemas.microsoft.com/office/drawing/2014/main" id="{AA7726A8-ECFA-4902-8CE4-A33B6CCBB11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F967CFBE-765A-C84A-994D-558D2BADAD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8293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4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4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TLP-AMBER</a:t>
            </a:r>
          </a:p>
        </p:txBody>
      </p:sp>
      <p:pic>
        <p:nvPicPr>
          <p:cNvPr id="10" name="Picture 9">
            <a:extLst>
              <a:ext uri="{FF2B5EF4-FFF2-40B4-BE49-F238E27FC236}">
                <a16:creationId xmlns:a16="http://schemas.microsoft.com/office/drawing/2014/main" id="{F1218022-2CDE-4295-9C41-87C41CB8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3" name="Slide Number Placeholder 5">
            <a:extLst>
              <a:ext uri="{FF2B5EF4-FFF2-40B4-BE49-F238E27FC236}">
                <a16:creationId xmlns:a16="http://schemas.microsoft.com/office/drawing/2014/main" id="{1DA10BB3-63C1-450C-9E13-C8ECA26B860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2" name="Picture 11" descr="A close up of a logo&#10;&#10;Description automatically generated">
            <a:extLst>
              <a:ext uri="{FF2B5EF4-FFF2-40B4-BE49-F238E27FC236}">
                <a16:creationId xmlns:a16="http://schemas.microsoft.com/office/drawing/2014/main" id="{E447E0D8-4795-DE45-BA63-A223FB125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6864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prstClr val="black">
                    <a:tint val="75000"/>
                  </a:prstClr>
                </a:solidFill>
              </a:rPr>
              <a:t>TLP-AMBER</a:t>
            </a:r>
          </a:p>
        </p:txBody>
      </p:sp>
      <p:pic>
        <p:nvPicPr>
          <p:cNvPr id="6" name="Picture 5">
            <a:extLst>
              <a:ext uri="{FF2B5EF4-FFF2-40B4-BE49-F238E27FC236}">
                <a16:creationId xmlns:a16="http://schemas.microsoft.com/office/drawing/2014/main" id="{8FC7EC4D-AB4D-4729-9232-AD8734D9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8" name="Slide Number Placeholder 5">
            <a:extLst>
              <a:ext uri="{FF2B5EF4-FFF2-40B4-BE49-F238E27FC236}">
                <a16:creationId xmlns:a16="http://schemas.microsoft.com/office/drawing/2014/main" id="{A32FCC81-81E7-4D42-AD92-9ED11A255AEA}"/>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9" name="Picture 8" descr="A close up of a logo&#10;&#10;Description automatically generated">
            <a:extLst>
              <a:ext uri="{FF2B5EF4-FFF2-40B4-BE49-F238E27FC236}">
                <a16:creationId xmlns:a16="http://schemas.microsoft.com/office/drawing/2014/main" id="{6C0036B3-83DB-0744-9B92-E79268091C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320346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TLP-AMBER</a:t>
            </a:r>
          </a:p>
        </p:txBody>
      </p:sp>
      <p:pic>
        <p:nvPicPr>
          <p:cNvPr id="5" name="Picture 4">
            <a:extLst>
              <a:ext uri="{FF2B5EF4-FFF2-40B4-BE49-F238E27FC236}">
                <a16:creationId xmlns:a16="http://schemas.microsoft.com/office/drawing/2014/main" id="{C651238D-A893-4571-8C59-A7F401A53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7" name="Slide Number Placeholder 5">
            <a:extLst>
              <a:ext uri="{FF2B5EF4-FFF2-40B4-BE49-F238E27FC236}">
                <a16:creationId xmlns:a16="http://schemas.microsoft.com/office/drawing/2014/main" id="{B18C4EC2-4E23-4D7D-ADD6-8BFF82F81997}"/>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close up of a logo&#10;&#10;Description automatically generated">
            <a:extLst>
              <a:ext uri="{FF2B5EF4-FFF2-40B4-BE49-F238E27FC236}">
                <a16:creationId xmlns:a16="http://schemas.microsoft.com/office/drawing/2014/main" id="{1C2EB530-C174-0948-A104-1A4794714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132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747621D4-69F8-4B87-8E5A-7BD4296A4B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1" name="Slide Number Placeholder 5">
            <a:extLst>
              <a:ext uri="{FF2B5EF4-FFF2-40B4-BE49-F238E27FC236}">
                <a16:creationId xmlns:a16="http://schemas.microsoft.com/office/drawing/2014/main" id="{7FC6131B-E52A-4127-809D-F519744F4E7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79E24B1B-B8B0-0D42-AA0E-9AE7B81589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39173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EA19BB37-6541-4D77-82FA-2AD4FB548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0" name="Slide Number Placeholder 5">
            <a:extLst>
              <a:ext uri="{FF2B5EF4-FFF2-40B4-BE49-F238E27FC236}">
                <a16:creationId xmlns:a16="http://schemas.microsoft.com/office/drawing/2014/main" id="{6F6730B9-68F1-459F-AC9D-9FE3EB8239E9}"/>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A close up of a logo&#10;&#10;Description automatically generated">
            <a:extLst>
              <a:ext uri="{FF2B5EF4-FFF2-40B4-BE49-F238E27FC236}">
                <a16:creationId xmlns:a16="http://schemas.microsoft.com/office/drawing/2014/main" id="{CBB80273-1972-DE41-B605-7B72914166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27812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TLP-AMBER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38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1EB1E-C5B7-5F43-A3C4-15F401ADA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9EEE00-775E-FB4A-BF89-5D3764CAD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81428-2CB9-BA4E-AA6C-29CB1BDB7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F991F81-8D92-7142-B63D-31BE32C0E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TLP-AMBER</a:t>
            </a:r>
          </a:p>
        </p:txBody>
      </p:sp>
      <p:sp>
        <p:nvSpPr>
          <p:cNvPr id="6" name="Slide Number Placeholder 5">
            <a:extLst>
              <a:ext uri="{FF2B5EF4-FFF2-40B4-BE49-F238E27FC236}">
                <a16:creationId xmlns:a16="http://schemas.microsoft.com/office/drawing/2014/main" id="{2BFAABF9-8429-324A-B7BB-A78C85623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ECE9E-CCC3-204E-9C0E-1B53C05D8ACD}" type="slidenum">
              <a:rPr lang="en-US" smtClean="0"/>
              <a:t>‹#›</a:t>
            </a:fld>
            <a:endParaRPr lang="en-US"/>
          </a:p>
        </p:txBody>
      </p:sp>
    </p:spTree>
    <p:extLst>
      <p:ext uri="{BB962C8B-B14F-4D97-AF65-F5344CB8AC3E}">
        <p14:creationId xmlns:p14="http://schemas.microsoft.com/office/powerpoint/2010/main" val="7517113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isa.gov/news/2020/12/13/cisa-issues-emergency-directive-mitigate-compromise-solarwinds-orion-networ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olarwinds.com/company/customers" TargetMode="External"/><Relationship Id="rId5" Type="http://schemas.openxmlformats.org/officeDocument/2006/relationships/image" Target="../media/image8.jpeg"/><Relationship Id="rId4" Type="http://schemas.openxmlformats.org/officeDocument/2006/relationships/hyperlink" Target="https://cyber.dhs.gov/ed/21-0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solarwinds.com/SuccessCenter/s/article/Determine-which-version-of-a-SolarWinds-Orion-product-I-have-installed?language=en_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ithub.com/fireeye/red_team_tool_countermeasures" TargetMode="External"/><Relationship Id="rId5" Type="http://schemas.openxmlformats.org/officeDocument/2006/relationships/hyperlink" Target="https://www.solarwinds.com/-/media/solarwinds/swdcv2/landing-pages/trust-center/resources/secure-configuration-in-the-orion-platform.ashx?rev=32603e0c87d84085b081f99a33fe5f4d&amp;hash=62A998B9753957D82BC0F07005D38368" TargetMode="External"/><Relationship Id="rId4" Type="http://schemas.openxmlformats.org/officeDocument/2006/relationships/hyperlink" Target="https://support.solarwinds.com/SuccessCenter/s/article/Verify-hotfixes-that-have-been-installed?language=en_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us-cert.cisa.gov/ncas/current-activity/2020/12/13/active-exploitation-solarwinds-software" TargetMode="External"/><Relationship Id="rId3" Type="http://schemas.openxmlformats.org/officeDocument/2006/relationships/hyperlink" Target="https://www.fireeye.com/blog/threat-research/2020/12/evasive-attacker-leverages-solarwinds-supply-chain-compromises-with-sunburst-backdoor.html?1" TargetMode="External"/><Relationship Id="rId7" Type="http://schemas.openxmlformats.org/officeDocument/2006/relationships/hyperlink" Target="https://github.com/fireeye/sunburst_countermeasur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ireeye.com/blog/products-and-services/2020/12/global-intrusion-campaign-leverages-software-supply-chain-compromise.html" TargetMode="External"/><Relationship Id="rId11" Type="http://schemas.openxmlformats.org/officeDocument/2006/relationships/hyperlink" Target="https://msrc-blog.microsoft.com/2020/12/13/customer-guidance-on-recent-nation-state-cyber-attacks/" TargetMode="External"/><Relationship Id="rId5" Type="http://schemas.openxmlformats.org/officeDocument/2006/relationships/hyperlink" Target="https://www.solarwinds.com/securityadvisory" TargetMode="External"/><Relationship Id="rId10" Type="http://schemas.openxmlformats.org/officeDocument/2006/relationships/hyperlink" Target="https://cyber.dhs.gov/ed/21-01/" TargetMode="External"/><Relationship Id="rId4" Type="http://schemas.openxmlformats.org/officeDocument/2006/relationships/hyperlink" Target="https://www.washingtonpost.com/national-security/russian-government-spies-are-behind-a-broad-hacking-campaign-that-has-breached-us-agencies-and-a-top-cyber-firm/2020/12/13/d5a53b88-3d7d-11eb-9453-fc36ba051781_story.html" TargetMode="External"/><Relationship Id="rId9" Type="http://schemas.openxmlformats.org/officeDocument/2006/relationships/hyperlink" Target="https://www.cisa.gov/news/2020/12/13/cisa-issues-emergency-directive-mitigate-compromise-solarwinds-orion-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2B9D0-DEAE-417F-80F6-2CA034C5E2E8}"/>
              </a:ext>
            </a:extLst>
          </p:cNvPr>
          <p:cNvSpPr>
            <a:spLocks noGrp="1"/>
          </p:cNvSpPr>
          <p:nvPr>
            <p:ph type="ctrTitle"/>
          </p:nvPr>
        </p:nvSpPr>
        <p:spPr>
          <a:xfrm>
            <a:off x="4108822" y="4165510"/>
            <a:ext cx="6762206" cy="753483"/>
          </a:xfrm>
        </p:spPr>
        <p:txBody>
          <a:bodyPr>
            <a:noAutofit/>
          </a:bodyPr>
          <a:lstStyle/>
          <a:p>
            <a:r>
              <a:rPr lang="en-US" sz="4000" b="1" dirty="0"/>
              <a:t>SolarWinds Incident</a:t>
            </a:r>
            <a:endParaRPr lang="en-US" sz="4000" b="1" dirty="0">
              <a:ea typeface="+mj-lt"/>
              <a:cs typeface="+mj-lt"/>
            </a:endParaRPr>
          </a:p>
        </p:txBody>
      </p:sp>
      <p:sp>
        <p:nvSpPr>
          <p:cNvPr id="6" name="Subtitle 5">
            <a:extLst>
              <a:ext uri="{FF2B5EF4-FFF2-40B4-BE49-F238E27FC236}">
                <a16:creationId xmlns:a16="http://schemas.microsoft.com/office/drawing/2014/main" id="{1CB36DA3-6910-442E-B617-55937EE3A3B7}"/>
              </a:ext>
            </a:extLst>
          </p:cNvPr>
          <p:cNvSpPr>
            <a:spLocks noGrp="1"/>
          </p:cNvSpPr>
          <p:nvPr>
            <p:ph type="subTitle" idx="1"/>
          </p:nvPr>
        </p:nvSpPr>
        <p:spPr>
          <a:xfrm>
            <a:off x="4108822" y="4918992"/>
            <a:ext cx="6762206" cy="1139779"/>
          </a:xfrm>
        </p:spPr>
        <p:txBody>
          <a:bodyPr vert="horz" lIns="91440" tIns="45720" rIns="91440" bIns="45720" rtlCol="0" anchor="t">
            <a:normAutofit/>
          </a:bodyPr>
          <a:lstStyle/>
          <a:p>
            <a:r>
              <a:rPr lang="en-US" dirty="0">
                <a:ea typeface="+mn-lt"/>
                <a:cs typeface="+mn-lt"/>
              </a:rPr>
              <a:t>Active Exploitation of SolarWinds Software </a:t>
            </a:r>
          </a:p>
        </p:txBody>
      </p:sp>
      <p:sp>
        <p:nvSpPr>
          <p:cNvPr id="2" name="TextBox 1">
            <a:extLst>
              <a:ext uri="{FF2B5EF4-FFF2-40B4-BE49-F238E27FC236}">
                <a16:creationId xmlns:a16="http://schemas.microsoft.com/office/drawing/2014/main" id="{7660DF66-8400-44E6-987D-D768B26A029C}"/>
              </a:ext>
            </a:extLst>
          </p:cNvPr>
          <p:cNvSpPr txBox="1"/>
          <p:nvPr/>
        </p:nvSpPr>
        <p:spPr>
          <a:xfrm>
            <a:off x="5989194" y="53381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December 14, 2020</a:t>
            </a:r>
          </a:p>
        </p:txBody>
      </p:sp>
      <p:sp>
        <p:nvSpPr>
          <p:cNvPr id="3" name="Slide Number Placeholder 2">
            <a:extLst>
              <a:ext uri="{FF2B5EF4-FFF2-40B4-BE49-F238E27FC236}">
                <a16:creationId xmlns:a16="http://schemas.microsoft.com/office/drawing/2014/main" id="{38BF9A9B-3610-0847-8616-B6AA30050A18}"/>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1</a:t>
            </a:fld>
            <a:endParaRPr lang="en-US">
              <a:solidFill>
                <a:prstClr val="black">
                  <a:tint val="75000"/>
                </a:prstClr>
              </a:solidFill>
            </a:endParaRPr>
          </a:p>
        </p:txBody>
      </p:sp>
      <p:pic>
        <p:nvPicPr>
          <p:cNvPr id="4" name="Picture 6" descr="Logo, company name&#10;&#10;Description automatically generated">
            <a:extLst>
              <a:ext uri="{FF2B5EF4-FFF2-40B4-BE49-F238E27FC236}">
                <a16:creationId xmlns:a16="http://schemas.microsoft.com/office/drawing/2014/main" id="{08E81B99-CF83-4ECB-AF09-FC0D1DE1C69C}"/>
              </a:ext>
            </a:extLst>
          </p:cNvPr>
          <p:cNvPicPr>
            <a:picLocks noChangeAspect="1"/>
          </p:cNvPicPr>
          <p:nvPr/>
        </p:nvPicPr>
        <p:blipFill>
          <a:blip r:embed="rId2"/>
          <a:stretch>
            <a:fillRect/>
          </a:stretch>
        </p:blipFill>
        <p:spPr>
          <a:xfrm>
            <a:off x="5938435" y="2488879"/>
            <a:ext cx="3117742" cy="1764004"/>
          </a:xfrm>
          <a:prstGeom prst="rect">
            <a:avLst/>
          </a:prstGeom>
        </p:spPr>
      </p:pic>
      <p:sp>
        <p:nvSpPr>
          <p:cNvPr id="8" name="TextBox 7">
            <a:extLst>
              <a:ext uri="{FF2B5EF4-FFF2-40B4-BE49-F238E27FC236}">
                <a16:creationId xmlns:a16="http://schemas.microsoft.com/office/drawing/2014/main" id="{2D291E51-F17D-468D-BCAD-BBEB053F8BA3}"/>
              </a:ext>
            </a:extLst>
          </p:cNvPr>
          <p:cNvSpPr txBox="1"/>
          <p:nvPr/>
        </p:nvSpPr>
        <p:spPr>
          <a:xfrm>
            <a:off x="6739987" y="619754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TLP:WHITE</a:t>
            </a:r>
            <a:endParaRPr lang="en-US" b="1">
              <a:cs typeface="Calibri"/>
            </a:endParaRPr>
          </a:p>
        </p:txBody>
      </p:sp>
    </p:spTree>
    <p:extLst>
      <p:ext uri="{BB962C8B-B14F-4D97-AF65-F5344CB8AC3E}">
        <p14:creationId xmlns:p14="http://schemas.microsoft.com/office/powerpoint/2010/main" val="214196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a:cs typeface="Calibri Light"/>
              </a:rPr>
              <a:t>Incident Summary</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315868" y="714008"/>
            <a:ext cx="7250952" cy="4888430"/>
          </a:xfrm>
        </p:spPr>
        <p:txBody>
          <a:bodyPr vert="horz" lIns="91440" tIns="45720" rIns="91440" bIns="45720" rtlCol="0" anchor="t">
            <a:noAutofit/>
          </a:bodyPr>
          <a:lstStyle/>
          <a:p>
            <a:pPr fontAlgn="base"/>
            <a:endParaRPr lang="en-US" sz="1600">
              <a:ea typeface="+mn-lt"/>
              <a:cs typeface="+mn-lt"/>
            </a:endParaRPr>
          </a:p>
          <a:p>
            <a:pPr fontAlgn="base"/>
            <a:r>
              <a:rPr lang="en-US" sz="1600">
                <a:ea typeface="+mn-lt"/>
                <a:cs typeface="+mn-lt"/>
              </a:rPr>
              <a:t>SolarWinds is being leveraged for several high-profile breaches.</a:t>
            </a:r>
          </a:p>
          <a:p>
            <a:pPr fontAlgn="base"/>
            <a:r>
              <a:rPr lang="en-US" sz="1600">
                <a:ea typeface="+mn-lt"/>
                <a:cs typeface="+mn-lt"/>
                <a:hlinkClick r:id="rId3"/>
              </a:rPr>
              <a:t>CISA issued Emergency Directive to Mitigate Threat from SolarWinds Orion Network</a:t>
            </a:r>
          </a:p>
          <a:p>
            <a:pPr fontAlgn="base"/>
            <a:r>
              <a:rPr lang="en-US" sz="1600">
                <a:ea typeface="+mn-lt"/>
                <a:cs typeface="+mn-lt"/>
              </a:rPr>
              <a:t>The Cybersecurity and Infrastructure Security Agency (CISA) issued </a:t>
            </a:r>
            <a:r>
              <a:rPr lang="en-US" sz="1600">
                <a:ea typeface="+mn-lt"/>
                <a:cs typeface="+mn-lt"/>
                <a:hlinkClick r:id="rId4"/>
              </a:rPr>
              <a:t>Emergency Directive 21-01</a:t>
            </a:r>
            <a:r>
              <a:rPr lang="en-US" sz="1600">
                <a:ea typeface="+mn-lt"/>
                <a:cs typeface="+mn-lt"/>
              </a:rPr>
              <a:t>, in response to a known compromise involving SolarWinds Orion products that are currently being exploited by malicious actors. The Emergency Directive calls on all US federal civilian agencies to review their networks for indicators of compromise and disconnect or power down SolarWinds Orion products immediately.  </a:t>
            </a:r>
          </a:p>
          <a:p>
            <a:pPr fontAlgn="base"/>
            <a:r>
              <a:rPr lang="en-US" sz="1600">
                <a:ea typeface="+mn-lt"/>
                <a:cs typeface="+mn-lt"/>
              </a:rPr>
              <a:t>“The compromise of SolarWinds’ Orion Network Management Products poses unacceptable risks to the security of federal networks,” said CISA Acting Director Brandon Wales. “Tonight’s directive is intended to mitigate potential compromises within federal civilian networks, and we urge all our partners—in the public and private sectors—to assess their exposure to this compromise and to secure their networks against any exploitation.”  </a:t>
            </a:r>
            <a:endParaRPr lang="en-US" sz="1600">
              <a:cs typeface="Calibri"/>
            </a:endParaRPr>
          </a:p>
          <a:p>
            <a:r>
              <a:rPr lang="en-US" sz="1600">
                <a:cs typeface="Calibri"/>
              </a:rPr>
              <a:t>Implement recommended mitigations as soon as possible.</a:t>
            </a:r>
          </a:p>
          <a:p>
            <a:pPr marL="0" indent="0" fontAlgn="base">
              <a:buNone/>
            </a:pPr>
            <a:endParaRPr lang="en-US" sz="16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endParaRPr lang="en-US">
              <a:solidFill>
                <a:prstClr val="black">
                  <a:tint val="75000"/>
                </a:prstClr>
              </a:solidFill>
            </a:endParaRP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2</a:t>
            </a:fld>
            <a:endParaRPr lang="en-US">
              <a:solidFill>
                <a:prstClr val="black">
                  <a:tint val="75000"/>
                </a:prstClr>
              </a:solidFill>
            </a:endParaRPr>
          </a:p>
        </p:txBody>
      </p:sp>
      <p:grpSp>
        <p:nvGrpSpPr>
          <p:cNvPr id="12" name="Group 11">
            <a:extLst>
              <a:ext uri="{FF2B5EF4-FFF2-40B4-BE49-F238E27FC236}">
                <a16:creationId xmlns:a16="http://schemas.microsoft.com/office/drawing/2014/main" id="{0F40FDB6-40E8-4A63-B12D-D2AFE1EB626D}"/>
              </a:ext>
            </a:extLst>
          </p:cNvPr>
          <p:cNvGrpSpPr/>
          <p:nvPr/>
        </p:nvGrpSpPr>
        <p:grpSpPr>
          <a:xfrm>
            <a:off x="8569031" y="626213"/>
            <a:ext cx="3115733" cy="5115752"/>
            <a:chOff x="8569031" y="626213"/>
            <a:chExt cx="3115733" cy="5115752"/>
          </a:xfrm>
        </p:grpSpPr>
        <p:pic>
          <p:nvPicPr>
            <p:cNvPr id="9" name="Picture 6" descr="Logo, company name&#10;&#10;Description automatically generated">
              <a:extLst>
                <a:ext uri="{FF2B5EF4-FFF2-40B4-BE49-F238E27FC236}">
                  <a16:creationId xmlns:a16="http://schemas.microsoft.com/office/drawing/2014/main" id="{F930585C-3049-4A70-8174-147338E287AE}"/>
                </a:ext>
              </a:extLst>
            </p:cNvPr>
            <p:cNvPicPr>
              <a:picLocks noChangeAspect="1"/>
            </p:cNvPicPr>
            <p:nvPr/>
          </p:nvPicPr>
          <p:blipFill>
            <a:blip r:embed="rId5"/>
            <a:stretch>
              <a:fillRect/>
            </a:stretch>
          </p:blipFill>
          <p:spPr>
            <a:xfrm>
              <a:off x="9020302" y="626213"/>
              <a:ext cx="2211809" cy="1256004"/>
            </a:xfrm>
            <a:prstGeom prst="rect">
              <a:avLst/>
            </a:prstGeom>
          </p:spPr>
        </p:pic>
        <p:sp>
          <p:nvSpPr>
            <p:cNvPr id="8" name="TextBox 7">
              <a:extLst>
                <a:ext uri="{FF2B5EF4-FFF2-40B4-BE49-F238E27FC236}">
                  <a16:creationId xmlns:a16="http://schemas.microsoft.com/office/drawing/2014/main" id="{1B82C11E-CD56-409A-A561-F44AF04380CB}"/>
                </a:ext>
              </a:extLst>
            </p:cNvPr>
            <p:cNvSpPr txBox="1"/>
            <p:nvPr/>
          </p:nvSpPr>
          <p:spPr>
            <a:xfrm>
              <a:off x="8569031" y="1494648"/>
              <a:ext cx="3115733" cy="424731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SolarWinds provides software for businesses to help manage their networks, systems, and IT infrastructure. </a:t>
              </a:r>
            </a:p>
            <a:p>
              <a:endParaRPr lang="en-US"/>
            </a:p>
            <a:p>
              <a:r>
                <a:rPr lang="en-US"/>
                <a:t>The product is used by more than </a:t>
              </a:r>
              <a:r>
                <a:rPr lang="en-US">
                  <a:hlinkClick r:id="rId6">
                    <a:extLst>
                      <a:ext uri="{A12FA001-AC4F-418D-AE19-62706E023703}">
                        <ahyp:hlinkClr xmlns:ahyp="http://schemas.microsoft.com/office/drawing/2018/hyperlinkcolor" val="tx"/>
                      </a:ext>
                    </a:extLst>
                  </a:hlinkClick>
                </a:rPr>
                <a:t>300,000 organizations </a:t>
              </a:r>
              <a:r>
                <a:rPr lang="en-US"/>
                <a:t>globally including all five branches of the U.S. military, the Pentagon, State Department, Justice Department, NASA, the Executive Office of the President and the National Security Agency.</a:t>
              </a:r>
              <a:endParaRPr lang="en-US">
                <a:cs typeface="Calibri"/>
              </a:endParaRPr>
            </a:p>
          </p:txBody>
        </p:sp>
      </p:grpSp>
    </p:spTree>
    <p:extLst>
      <p:ext uri="{BB962C8B-B14F-4D97-AF65-F5344CB8AC3E}">
        <p14:creationId xmlns:p14="http://schemas.microsoft.com/office/powerpoint/2010/main" val="34183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E8DA-2C55-4760-83D5-51755CCA045D}"/>
              </a:ext>
            </a:extLst>
          </p:cNvPr>
          <p:cNvSpPr>
            <a:spLocks noGrp="1"/>
          </p:cNvSpPr>
          <p:nvPr>
            <p:ph type="title"/>
          </p:nvPr>
        </p:nvSpPr>
        <p:spPr>
          <a:xfrm>
            <a:off x="838200" y="365125"/>
            <a:ext cx="10515600" cy="758297"/>
          </a:xfrm>
        </p:spPr>
        <p:txBody>
          <a:bodyPr/>
          <a:lstStyle/>
          <a:p>
            <a:r>
              <a:rPr lang="en-US">
                <a:cs typeface="Calibri Light"/>
              </a:rPr>
              <a:t>Statement from SolarWinds </a:t>
            </a:r>
          </a:p>
        </p:txBody>
      </p:sp>
      <p:sp>
        <p:nvSpPr>
          <p:cNvPr id="4" name="Footer Placeholder 3">
            <a:extLst>
              <a:ext uri="{FF2B5EF4-FFF2-40B4-BE49-F238E27FC236}">
                <a16:creationId xmlns:a16="http://schemas.microsoft.com/office/drawing/2014/main" id="{632B4728-E297-4A9C-981A-E6678AB0B49C}"/>
              </a:ext>
            </a:extLst>
          </p:cNvPr>
          <p:cNvSpPr>
            <a:spLocks noGrp="1"/>
          </p:cNvSpPr>
          <p:nvPr>
            <p:ph type="ftr" sz="quarter" idx="11"/>
          </p:nvPr>
        </p:nvSpPr>
        <p:spPr/>
        <p:txBody>
          <a:bodyPr/>
          <a:lstStyle/>
          <a:p>
            <a:r>
              <a:rPr lang="en-US"/>
              <a:t>TLP:WHITE</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96B45F1-D398-4545-BD77-FF31AF0E3F4D}"/>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3</a:t>
            </a:fld>
            <a:endParaRPr lang="en-US">
              <a:solidFill>
                <a:prstClr val="black">
                  <a:tint val="75000"/>
                </a:prstClr>
              </a:solidFill>
            </a:endParaRPr>
          </a:p>
        </p:txBody>
      </p:sp>
      <p:pic>
        <p:nvPicPr>
          <p:cNvPr id="6" name="Picture 6" descr="Text&#10;&#10;Description automatically generated">
            <a:extLst>
              <a:ext uri="{FF2B5EF4-FFF2-40B4-BE49-F238E27FC236}">
                <a16:creationId xmlns:a16="http://schemas.microsoft.com/office/drawing/2014/main" id="{196E6323-3AF2-452C-995D-94B0B63DB518}"/>
              </a:ext>
            </a:extLst>
          </p:cNvPr>
          <p:cNvPicPr>
            <a:picLocks noChangeAspect="1"/>
          </p:cNvPicPr>
          <p:nvPr/>
        </p:nvPicPr>
        <p:blipFill>
          <a:blip r:embed="rId2"/>
          <a:stretch>
            <a:fillRect/>
          </a:stretch>
        </p:blipFill>
        <p:spPr>
          <a:xfrm>
            <a:off x="5284339" y="1164054"/>
            <a:ext cx="3737673" cy="4908394"/>
          </a:xfrm>
          <a:prstGeom prst="rect">
            <a:avLst/>
          </a:prstGeom>
        </p:spPr>
      </p:pic>
      <p:sp>
        <p:nvSpPr>
          <p:cNvPr id="7" name="TextBox 6">
            <a:extLst>
              <a:ext uri="{FF2B5EF4-FFF2-40B4-BE49-F238E27FC236}">
                <a16:creationId xmlns:a16="http://schemas.microsoft.com/office/drawing/2014/main" id="{40828818-524E-4460-9A34-3651E9F01A36}"/>
              </a:ext>
            </a:extLst>
          </p:cNvPr>
          <p:cNvSpPr txBox="1"/>
          <p:nvPr/>
        </p:nvSpPr>
        <p:spPr>
          <a:xfrm>
            <a:off x="757838" y="1756331"/>
            <a:ext cx="420276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SolarWinds Statement</a:t>
            </a:r>
            <a:endParaRPr lang="en-US"/>
          </a:p>
          <a:p>
            <a:pPr lvl="1"/>
            <a:r>
              <a:rPr lang="en-US">
                <a:ea typeface="+mn-lt"/>
                <a:cs typeface="+mn-lt"/>
              </a:rPr>
              <a:t>Kevin Thompson, President and CEO</a:t>
            </a:r>
          </a:p>
        </p:txBody>
      </p:sp>
    </p:spTree>
    <p:extLst>
      <p:ext uri="{BB962C8B-B14F-4D97-AF65-F5344CB8AC3E}">
        <p14:creationId xmlns:p14="http://schemas.microsoft.com/office/powerpoint/2010/main" val="83629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dirty="0">
                <a:cs typeface="Calibri Light"/>
              </a:rPr>
              <a:t>Mitigation Strategies</a:t>
            </a:r>
            <a:endParaRPr lang="en-US" sz="4000" dirty="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457936" y="832860"/>
            <a:ext cx="11062530" cy="4888430"/>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rPr>
              <a:t>SolarWinds recommends taking the following steps related to your use of the SolarWinds Orion Platform.</a:t>
            </a:r>
          </a:p>
          <a:p>
            <a:pPr lvl="1"/>
            <a:r>
              <a:rPr lang="en-US" sz="1400">
                <a:ea typeface="+mn-lt"/>
                <a:cs typeface="+mn-lt"/>
              </a:rPr>
              <a:t>Upgrade to Orion Platform version 2020.2.1 HF 1 as soon as possible to ensure the security of your environment. The latest version is available in the SolarWinds Customer Portal.</a:t>
            </a:r>
          </a:p>
          <a:p>
            <a:pPr lvl="1"/>
            <a:r>
              <a:rPr lang="en-US" sz="1400">
                <a:ea typeface="+mn-lt"/>
                <a:cs typeface="+mn-lt"/>
              </a:rPr>
              <a:t>If you are not sure which version of the Orion Platform you are using, see directions on how to check that </a:t>
            </a:r>
            <a:r>
              <a:rPr lang="en-US" sz="1400">
                <a:ea typeface="+mn-lt"/>
                <a:cs typeface="+mn-lt"/>
                <a:hlinkClick r:id="rId3"/>
              </a:rPr>
              <a:t>here</a:t>
            </a:r>
            <a:r>
              <a:rPr lang="en-US" sz="1400">
                <a:ea typeface="+mn-lt"/>
                <a:cs typeface="+mn-lt"/>
              </a:rPr>
              <a:t>. To check which hotfixes you have applied, please go </a:t>
            </a:r>
            <a:r>
              <a:rPr lang="en-US" sz="1400">
                <a:ea typeface="+mn-lt"/>
                <a:cs typeface="+mn-lt"/>
                <a:hlinkClick r:id="rId4"/>
              </a:rPr>
              <a:t>here</a:t>
            </a:r>
            <a:r>
              <a:rPr lang="en-US" sz="1400">
                <a:ea typeface="+mn-lt"/>
                <a:cs typeface="+mn-lt"/>
              </a:rPr>
              <a:t>.</a:t>
            </a:r>
          </a:p>
          <a:p>
            <a:pPr lvl="1"/>
            <a:r>
              <a:rPr lang="en-US" sz="1400">
                <a:ea typeface="+mn-lt"/>
                <a:cs typeface="+mn-lt"/>
              </a:rPr>
              <a:t>If you cannot upgrade immediately, please follow the guidelines available </a:t>
            </a:r>
            <a:r>
              <a:rPr lang="en-US" sz="1400">
                <a:ea typeface="+mn-lt"/>
                <a:cs typeface="+mn-lt"/>
                <a:hlinkClick r:id="rId5"/>
              </a:rPr>
              <a:t>here</a:t>
            </a:r>
            <a:r>
              <a:rPr lang="en-US" sz="1400">
                <a:ea typeface="+mn-lt"/>
                <a:cs typeface="+mn-lt"/>
              </a:rPr>
              <a:t> for securing your Orion Platform instance. The primary mitigation steps include having your Orion Platform installed behind firewalls, disabling internet access for the Orion Platform, and limiting the ports and connections to only what is necessary. </a:t>
            </a:r>
          </a:p>
          <a:p>
            <a:pPr lvl="1"/>
            <a:r>
              <a:rPr lang="en-US" sz="1400">
                <a:ea typeface="+mn-lt"/>
                <a:cs typeface="+mn-lt"/>
              </a:rPr>
              <a:t>An additional hotfix release, 2020.2.1 HF 2 is anticipated to be made available Tuesday, December 15, 2020. We recommend that all customers update to release 2020.2.1 HF 2 once it is available, as the 2020.2.1 HF 2 release both replaces the compromised component and provides several additional security enhancements. </a:t>
            </a:r>
          </a:p>
          <a:p>
            <a:r>
              <a:rPr lang="en-US" sz="1800">
                <a:ea typeface="+mn-lt"/>
                <a:cs typeface="+mn-lt"/>
              </a:rPr>
              <a:t>Health-ISAC is also recommending navigating to the countermeasures and rules that FireEye </a:t>
            </a:r>
            <a:r>
              <a:rPr lang="en-US" sz="1800">
                <a:ea typeface="+mn-lt"/>
                <a:cs typeface="+mn-lt"/>
                <a:hlinkClick r:id="rId6"/>
              </a:rPr>
              <a:t>has released</a:t>
            </a:r>
            <a:r>
              <a:rPr lang="en-US" sz="1800">
                <a:ea typeface="+mn-lt"/>
                <a:cs typeface="+mn-lt"/>
              </a:rPr>
              <a:t>, which includes a trove of signatures along with other countermeasures that customers can use to detect and repel the attacks if the tools are used. Some researchers who reviewed the countermeasures said they appeared to show that the tools were not sensitive in nature.</a:t>
            </a: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04455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58886" y="39934"/>
            <a:ext cx="10834688" cy="1325563"/>
          </a:xfrm>
        </p:spPr>
        <p:txBody>
          <a:bodyPr>
            <a:normAutofit/>
          </a:bodyPr>
          <a:lstStyle/>
          <a:p>
            <a:pPr algn="ctr"/>
            <a:r>
              <a:rPr lang="en-US" sz="4000" b="1">
                <a:cs typeface="Calibri Light"/>
              </a:rPr>
              <a:t>SolarWinds Orion IOCs</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860761" y="1793657"/>
            <a:ext cx="10065276" cy="2776051"/>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rPr>
              <a:t>Indicators of Compromise have been entered into Health-ISAC's automated sharing platform for those members ingesting automated threat indicators. </a:t>
            </a:r>
            <a:endParaRPr lang="en-US" sz="1800">
              <a:cs typeface="Calibri"/>
            </a:endParaRPr>
          </a:p>
          <a:p>
            <a:r>
              <a:rPr lang="en-US" sz="1800">
                <a:cs typeface="Calibri"/>
              </a:rPr>
              <a:t>IOCs are being shared to WeeSecrets Mattermost IOCs channel and entered into Health-ISACs Automated Information Sharing feeds. Health-ISAC will continue to review the IOCs shared in WeeSecrets to include in our shared indicators feed.</a:t>
            </a:r>
            <a:r>
              <a:rPr lang="en-US" sz="1800" b="1">
                <a:cs typeface="Calibri"/>
              </a:rPr>
              <a:t> </a:t>
            </a:r>
          </a:p>
          <a:p>
            <a:r>
              <a:rPr lang="en-US" sz="1800">
                <a:ea typeface="+mn-lt"/>
                <a:cs typeface="+mn-lt"/>
              </a:rPr>
              <a:t>Health-ISAC's Threat Operation Center will continue to monitor the incident, while aggregating and ingesting IOCs made available.</a:t>
            </a:r>
          </a:p>
          <a:p>
            <a:pPr marL="0" indent="0" fontAlgn="base">
              <a:buNone/>
            </a:pPr>
            <a:endParaRPr lang="en-US" sz="18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45720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a:cs typeface="Calibri Light"/>
              </a:rPr>
              <a:t>Resources</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411016" y="981958"/>
            <a:ext cx="10751092" cy="4888430"/>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hlinkClick r:id="rId3"/>
              </a:rPr>
              <a:t>Highly Evasive Attacker Leverages SolarWinds Supply Chain to Compromise Multiple Global Victims With SUNBURST Backdoor | FireEye Inc</a:t>
            </a:r>
            <a:endParaRPr lang="en-US" sz="1800">
              <a:ea typeface="+mn-lt"/>
              <a:cs typeface="+mn-lt"/>
            </a:endParaRPr>
          </a:p>
          <a:p>
            <a:r>
              <a:rPr lang="en-US" sz="1800">
                <a:ea typeface="+mn-lt"/>
                <a:cs typeface="+mn-lt"/>
                <a:hlinkClick r:id="rId4"/>
              </a:rPr>
              <a:t>Russian government spies are behind a broad hacking campaign that has breached U.S. agencies and a top cyber firm</a:t>
            </a:r>
          </a:p>
          <a:p>
            <a:r>
              <a:rPr lang="en-US" sz="1800">
                <a:ea typeface="+mn-lt"/>
                <a:cs typeface="+mn-lt"/>
                <a:hlinkClick r:id="rId5"/>
              </a:rPr>
              <a:t>SolarWinds has just been made aware our systems experienced a highly sophisticated, manual supply chain attack on SolarWinds® Orion® Platform software builds for versions 2019.4 through 2020.2.1, released between March 2020 and June 2020.</a:t>
            </a:r>
            <a:r>
              <a:rPr lang="en-US" sz="1800">
                <a:ea typeface="+mn-lt"/>
                <a:cs typeface="+mn-lt"/>
              </a:rPr>
              <a:t> </a:t>
            </a:r>
          </a:p>
          <a:p>
            <a:r>
              <a:rPr lang="en-US" sz="1800">
                <a:ea typeface="+mn-lt"/>
                <a:cs typeface="+mn-lt"/>
                <a:hlinkClick r:id="rId6"/>
              </a:rPr>
              <a:t>Global Intrusion Campaign Leverages Software Supply Chain Compromise</a:t>
            </a:r>
            <a:endParaRPr lang="en-US" sz="1800">
              <a:ea typeface="+mn-lt"/>
              <a:cs typeface="+mn-lt"/>
            </a:endParaRPr>
          </a:p>
          <a:p>
            <a:r>
              <a:rPr lang="en-US" sz="1800">
                <a:ea typeface="+mn-lt"/>
                <a:cs typeface="+mn-lt"/>
                <a:hlinkClick r:id="rId7"/>
              </a:rPr>
              <a:t>FireEye Mandiant SunBurst Countermeasures</a:t>
            </a:r>
            <a:r>
              <a:rPr lang="en-US" sz="1800">
                <a:ea typeface="+mn-lt"/>
                <a:cs typeface="+mn-lt"/>
              </a:rPr>
              <a:t> </a:t>
            </a:r>
          </a:p>
          <a:p>
            <a:r>
              <a:rPr lang="en-US" sz="1800">
                <a:ea typeface="+mn-lt"/>
                <a:cs typeface="+mn-lt"/>
                <a:hlinkClick r:id="rId8"/>
              </a:rPr>
              <a:t>CISA: Active Exploitation of SolarWinds Software</a:t>
            </a:r>
            <a:r>
              <a:rPr lang="en-US" sz="1800">
                <a:ea typeface="+mn-lt"/>
                <a:cs typeface="+mn-lt"/>
              </a:rPr>
              <a:t> </a:t>
            </a:r>
          </a:p>
          <a:p>
            <a:r>
              <a:rPr lang="en-US" sz="1800">
                <a:ea typeface="+mn-lt"/>
                <a:cs typeface="+mn-lt"/>
                <a:hlinkClick r:id="rId9"/>
              </a:rPr>
              <a:t>CISA ISSUES EMERGENCY DIRECTIVE TO MITIGATE THE COMPROMISE OF SOLARWINDS ORION NETWORK MANAGEMENT PRODUCTS</a:t>
            </a:r>
            <a:endParaRPr lang="en-US" sz="1800">
              <a:ea typeface="+mn-lt"/>
              <a:cs typeface="+mn-lt"/>
            </a:endParaRPr>
          </a:p>
          <a:p>
            <a:r>
              <a:rPr lang="en-US" sz="1800">
                <a:ea typeface="+mn-lt"/>
                <a:cs typeface="+mn-lt"/>
                <a:hlinkClick r:id="rId10"/>
              </a:rPr>
              <a:t>DHS Emergency Directive 21-01: Mitigate SolarWinds Orion Code Compromise</a:t>
            </a:r>
            <a:r>
              <a:rPr lang="en-US" sz="1800">
                <a:ea typeface="+mn-lt"/>
                <a:cs typeface="+mn-lt"/>
              </a:rPr>
              <a:t> </a:t>
            </a:r>
          </a:p>
          <a:p>
            <a:r>
              <a:rPr lang="en-US" sz="1800">
                <a:ea typeface="+mn-lt"/>
                <a:cs typeface="+mn-lt"/>
                <a:hlinkClick r:id="rId11"/>
              </a:rPr>
              <a:t>Customer Guidance on Recent Nation-State Cyber Attacks</a:t>
            </a:r>
            <a:endParaRPr lang="en-US" sz="1800">
              <a:ea typeface="+mn-lt"/>
              <a:cs typeface="+mn-lt"/>
            </a:endParaRPr>
          </a:p>
          <a:p>
            <a:endParaRPr lang="en-US" sz="1800">
              <a:cs typeface="Calibri"/>
            </a:endParaRPr>
          </a:p>
          <a:p>
            <a:pPr marL="0" indent="0" fontAlgn="base">
              <a:buNone/>
            </a:pPr>
            <a:endParaRPr lang="en-US" sz="18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5348637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734</Words>
  <Application>Microsoft Macintosh PowerPoint</Application>
  <PresentationFormat>Widescreen</PresentationFormat>
  <Paragraphs>56</Paragraphs>
  <Slides>6</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Calibri</vt:lpstr>
      <vt:lpstr>Calibri Light</vt:lpstr>
      <vt:lpstr>Helvetica</vt:lpstr>
      <vt:lpstr>Helvetica Neue Light</vt:lpstr>
      <vt:lpstr>Montserrat SemiBold</vt:lpstr>
      <vt:lpstr>Rajdhani</vt:lpstr>
      <vt:lpstr>Rajdhani Light</vt:lpstr>
      <vt:lpstr>Rajdhani Medium</vt:lpstr>
      <vt:lpstr>Rajdhani SemiBold</vt:lpstr>
      <vt:lpstr>2_Office Theme</vt:lpstr>
      <vt:lpstr>Custom Design</vt:lpstr>
      <vt:lpstr>SolarWinds Incident</vt:lpstr>
      <vt:lpstr>Incident Summary</vt:lpstr>
      <vt:lpstr>Statement from SolarWinds </vt:lpstr>
      <vt:lpstr>Mitigation Strategies</vt:lpstr>
      <vt:lpstr>SolarWinds Orion IOCs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Jullia Annaloro</cp:lastModifiedBy>
  <cp:revision>2</cp:revision>
  <cp:lastPrinted>2019-05-10T22:25:18Z</cp:lastPrinted>
  <dcterms:created xsi:type="dcterms:W3CDTF">2018-08-29T17:55:02Z</dcterms:created>
  <dcterms:modified xsi:type="dcterms:W3CDTF">2020-12-15T21:10:00Z</dcterms:modified>
</cp:coreProperties>
</file>